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8" r:id="rId3"/>
    <p:sldId id="277" r:id="rId4"/>
    <p:sldId id="259" r:id="rId5"/>
    <p:sldId id="281" r:id="rId6"/>
    <p:sldId id="279" r:id="rId7"/>
    <p:sldId id="282" r:id="rId8"/>
    <p:sldId id="283" r:id="rId9"/>
    <p:sldId id="284" r:id="rId10"/>
    <p:sldId id="287" r:id="rId11"/>
    <p:sldId id="285" r:id="rId12"/>
    <p:sldId id="28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94660"/>
  </p:normalViewPr>
  <p:slideViewPr>
    <p:cSldViewPr>
      <p:cViewPr>
        <p:scale>
          <a:sx n="75" d="100"/>
          <a:sy n="75" d="100"/>
        </p:scale>
        <p:origin x="-104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C6B9C3-CAB8-4E8A-9153-FA09B8CC629A}" type="datetimeFigureOut">
              <a:rPr lang="en-GB" smtClean="0"/>
              <a:t>08/04/2017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9E4CA7-7173-4CD1-9EF7-0199FDC408F9}" type="slidenum">
              <a:rPr lang="en-GB" smtClean="0"/>
              <a:t>‹#›</a:t>
            </a:fld>
            <a:endParaRPr lang="en-GB"/>
          </a:p>
        </p:txBody>
      </p:sp>
    </p:spTree>
    <p:extLst>
      <p:ext uri="{BB962C8B-B14F-4D97-AF65-F5344CB8AC3E}">
        <p14:creationId xmlns:p14="http://schemas.microsoft.com/office/powerpoint/2010/main" val="1484989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B9E4CA7-7173-4CD1-9EF7-0199FDC408F9}" type="slidenum">
              <a:rPr lang="en-GB" smtClean="0"/>
              <a:t>1</a:t>
            </a:fld>
            <a:endParaRPr lang="en-GB"/>
          </a:p>
        </p:txBody>
      </p:sp>
    </p:spTree>
    <p:extLst>
      <p:ext uri="{BB962C8B-B14F-4D97-AF65-F5344CB8AC3E}">
        <p14:creationId xmlns:p14="http://schemas.microsoft.com/office/powerpoint/2010/main" val="6710201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a) </a:t>
            </a:r>
            <a:r>
              <a:rPr lang="en-GB"/>
              <a:t>fare </a:t>
            </a:r>
            <a:r>
              <a:rPr lang="en-GB" smtClean="0"/>
              <a:t>  b</a:t>
            </a:r>
            <a:r>
              <a:rPr lang="en-GB" dirty="0"/>
              <a:t>) activist  c)  </a:t>
            </a:r>
            <a:r>
              <a:rPr lang="en-GB"/>
              <a:t>fascist </a:t>
            </a:r>
            <a:r>
              <a:rPr lang="en-GB" smtClean="0"/>
              <a:t> d</a:t>
            </a:r>
            <a:r>
              <a:rPr lang="en-GB" dirty="0"/>
              <a:t>) transgender</a:t>
            </a:r>
          </a:p>
        </p:txBody>
      </p:sp>
      <p:sp>
        <p:nvSpPr>
          <p:cNvPr id="4" name="Slide Number Placeholder 3"/>
          <p:cNvSpPr>
            <a:spLocks noGrp="1"/>
          </p:cNvSpPr>
          <p:nvPr>
            <p:ph type="sldNum" sz="quarter" idx="10"/>
          </p:nvPr>
        </p:nvSpPr>
        <p:spPr/>
        <p:txBody>
          <a:bodyPr/>
          <a:lstStyle/>
          <a:p>
            <a:fld id="{6B9E4CA7-7173-4CD1-9EF7-0199FDC408F9}" type="slidenum">
              <a:rPr lang="en-GB" smtClean="0"/>
              <a:t>12</a:t>
            </a:fld>
            <a:endParaRPr lang="en-GB"/>
          </a:p>
        </p:txBody>
      </p:sp>
    </p:spTree>
    <p:extLst>
      <p:ext uri="{BB962C8B-B14F-4D97-AF65-F5344CB8AC3E}">
        <p14:creationId xmlns:p14="http://schemas.microsoft.com/office/powerpoint/2010/main" val="411448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lesson could</a:t>
            </a:r>
            <a:r>
              <a:rPr lang="en-GB" baseline="0" dirty="0"/>
              <a:t> take 90 mins,  1/ Picture discussion 10 mins </a:t>
            </a:r>
            <a:r>
              <a:rPr lang="en-GB" baseline="0" dirty="0" smtClean="0"/>
              <a:t> 2</a:t>
            </a:r>
            <a:r>
              <a:rPr lang="en-GB" baseline="0" dirty="0"/>
              <a:t>/ Vocabulary matching 15 mins </a:t>
            </a:r>
            <a:r>
              <a:rPr lang="en-GB" baseline="0" dirty="0" smtClean="0"/>
              <a:t> 3</a:t>
            </a:r>
            <a:r>
              <a:rPr lang="en-GB" baseline="0" dirty="0"/>
              <a:t>/ Reading 15 mins </a:t>
            </a:r>
            <a:r>
              <a:rPr lang="en-GB" baseline="0" dirty="0" smtClean="0"/>
              <a:t> 4</a:t>
            </a:r>
            <a:r>
              <a:rPr lang="en-GB" baseline="0" dirty="0"/>
              <a:t>/ Reading &amp; sequencing I: 10 mins  </a:t>
            </a:r>
            <a:r>
              <a:rPr lang="en-GB" baseline="0" dirty="0" smtClean="0"/>
              <a:t> 5</a:t>
            </a:r>
            <a:r>
              <a:rPr lang="en-GB" baseline="0" dirty="0"/>
              <a:t>/ Sequencing II: 5 mins </a:t>
            </a:r>
            <a:r>
              <a:rPr lang="en-GB" baseline="0" dirty="0" smtClean="0"/>
              <a:t>  6/Listing </a:t>
            </a:r>
            <a:r>
              <a:rPr lang="en-GB" baseline="0" dirty="0"/>
              <a:t>controls 15 mins </a:t>
            </a:r>
            <a:r>
              <a:rPr lang="en-GB" baseline="0" dirty="0" smtClean="0"/>
              <a:t>  7</a:t>
            </a:r>
            <a:r>
              <a:rPr lang="en-GB" baseline="0" dirty="0"/>
              <a:t>/ Banners 20 mins</a:t>
            </a:r>
            <a:endParaRPr lang="en-GB" dirty="0"/>
          </a:p>
        </p:txBody>
      </p:sp>
      <p:sp>
        <p:nvSpPr>
          <p:cNvPr id="4" name="Slide Number Placeholder 3"/>
          <p:cNvSpPr>
            <a:spLocks noGrp="1"/>
          </p:cNvSpPr>
          <p:nvPr>
            <p:ph type="sldNum" sz="quarter" idx="10"/>
          </p:nvPr>
        </p:nvSpPr>
        <p:spPr/>
        <p:txBody>
          <a:bodyPr/>
          <a:lstStyle/>
          <a:p>
            <a:fld id="{6B9E4CA7-7173-4CD1-9EF7-0199FDC408F9}" type="slidenum">
              <a:rPr lang="en-GB" smtClean="0"/>
              <a:t>2</a:t>
            </a:fld>
            <a:endParaRPr lang="en-GB"/>
          </a:p>
        </p:txBody>
      </p:sp>
    </p:spTree>
    <p:extLst>
      <p:ext uri="{BB962C8B-B14F-4D97-AF65-F5344CB8AC3E}">
        <p14:creationId xmlns:p14="http://schemas.microsoft.com/office/powerpoint/2010/main" val="294953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Pairs work together and then class feedback</a:t>
            </a:r>
          </a:p>
        </p:txBody>
      </p:sp>
      <p:sp>
        <p:nvSpPr>
          <p:cNvPr id="4" name="Slide Number Placeholder 3"/>
          <p:cNvSpPr>
            <a:spLocks noGrp="1"/>
          </p:cNvSpPr>
          <p:nvPr>
            <p:ph type="sldNum" sz="quarter" idx="10"/>
          </p:nvPr>
        </p:nvSpPr>
        <p:spPr/>
        <p:txBody>
          <a:bodyPr/>
          <a:lstStyle/>
          <a:p>
            <a:fld id="{6B9E4CA7-7173-4CD1-9EF7-0199FDC408F9}" type="slidenum">
              <a:rPr lang="en-GB" smtClean="0"/>
              <a:t>3</a:t>
            </a:fld>
            <a:endParaRPr lang="en-GB"/>
          </a:p>
        </p:txBody>
      </p:sp>
    </p:spTree>
    <p:extLst>
      <p:ext uri="{BB962C8B-B14F-4D97-AF65-F5344CB8AC3E}">
        <p14:creationId xmlns:p14="http://schemas.microsoft.com/office/powerpoint/2010/main" val="3157556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print</a:t>
            </a:r>
            <a:r>
              <a:rPr lang="en-GB" baseline="0" dirty="0"/>
              <a:t> and cut up this sheet for learners to match in groups. </a:t>
            </a:r>
            <a:r>
              <a:rPr lang="en-GB" dirty="0"/>
              <a:t>Key: 1)b 2)f  3)c  4)e  5)a   6)di</a:t>
            </a:r>
          </a:p>
        </p:txBody>
      </p:sp>
      <p:sp>
        <p:nvSpPr>
          <p:cNvPr id="4" name="Slide Number Placeholder 3"/>
          <p:cNvSpPr>
            <a:spLocks noGrp="1"/>
          </p:cNvSpPr>
          <p:nvPr>
            <p:ph type="sldNum" sz="quarter" idx="10"/>
          </p:nvPr>
        </p:nvSpPr>
        <p:spPr/>
        <p:txBody>
          <a:bodyPr/>
          <a:lstStyle/>
          <a:p>
            <a:fld id="{6B9E4CA7-7173-4CD1-9EF7-0199FDC408F9}" type="slidenum">
              <a:rPr lang="en-GB" smtClean="0"/>
              <a:t>4</a:t>
            </a:fld>
            <a:endParaRPr lang="en-GB"/>
          </a:p>
        </p:txBody>
      </p:sp>
    </p:spTree>
    <p:extLst>
      <p:ext uri="{BB962C8B-B14F-4D97-AF65-F5344CB8AC3E}">
        <p14:creationId xmlns:p14="http://schemas.microsoft.com/office/powerpoint/2010/main" val="427812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Yes 2) Yes</a:t>
            </a:r>
          </a:p>
        </p:txBody>
      </p:sp>
      <p:sp>
        <p:nvSpPr>
          <p:cNvPr id="4" name="Slide Number Placeholder 3"/>
          <p:cNvSpPr>
            <a:spLocks noGrp="1"/>
          </p:cNvSpPr>
          <p:nvPr>
            <p:ph type="sldNum" sz="quarter" idx="10"/>
          </p:nvPr>
        </p:nvSpPr>
        <p:spPr/>
        <p:txBody>
          <a:bodyPr/>
          <a:lstStyle/>
          <a:p>
            <a:fld id="{6B9E4CA7-7173-4CD1-9EF7-0199FDC408F9}" type="slidenum">
              <a:rPr lang="en-GB" smtClean="0"/>
              <a:t>5</a:t>
            </a:fld>
            <a:endParaRPr lang="en-GB"/>
          </a:p>
        </p:txBody>
      </p:sp>
    </p:spTree>
    <p:extLst>
      <p:ext uri="{BB962C8B-B14F-4D97-AF65-F5344CB8AC3E}">
        <p14:creationId xmlns:p14="http://schemas.microsoft.com/office/powerpoint/2010/main" val="38522259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read and then compare with a partner. Key: 1) yes 2) yes 3) yes 4) no</a:t>
            </a:r>
          </a:p>
        </p:txBody>
      </p:sp>
      <p:sp>
        <p:nvSpPr>
          <p:cNvPr id="4" name="Slide Number Placeholder 3"/>
          <p:cNvSpPr>
            <a:spLocks noGrp="1"/>
          </p:cNvSpPr>
          <p:nvPr>
            <p:ph type="sldNum" sz="quarter" idx="10"/>
          </p:nvPr>
        </p:nvSpPr>
        <p:spPr/>
        <p:txBody>
          <a:bodyPr/>
          <a:lstStyle/>
          <a:p>
            <a:fld id="{6B9E4CA7-7173-4CD1-9EF7-0199FDC408F9}" type="slidenum">
              <a:rPr lang="en-GB" smtClean="0"/>
              <a:t>7</a:t>
            </a:fld>
            <a:endParaRPr lang="en-GB"/>
          </a:p>
        </p:txBody>
      </p:sp>
    </p:spTree>
    <p:extLst>
      <p:ext uri="{BB962C8B-B14F-4D97-AF65-F5344CB8AC3E}">
        <p14:creationId xmlns:p14="http://schemas.microsoft.com/office/powerpoint/2010/main" val="9473976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parts can be cut up for sequencing in pairs/groups Key Women from different backgrounds with different ideas came together to talk about our fear. The Hindutva movement is beating up women and men on Valentine’s day in parks and on beaches. It is horrible. They say they are protecting Hindu culture and tradition.</a:t>
            </a:r>
          </a:p>
        </p:txBody>
      </p:sp>
      <p:sp>
        <p:nvSpPr>
          <p:cNvPr id="4" name="Slide Number Placeholder 3"/>
          <p:cNvSpPr>
            <a:spLocks noGrp="1"/>
          </p:cNvSpPr>
          <p:nvPr>
            <p:ph type="sldNum" sz="quarter" idx="10"/>
          </p:nvPr>
        </p:nvSpPr>
        <p:spPr/>
        <p:txBody>
          <a:bodyPr/>
          <a:lstStyle/>
          <a:p>
            <a:fld id="{6B9E4CA7-7173-4CD1-9EF7-0199FDC408F9}" type="slidenum">
              <a:rPr lang="en-GB" smtClean="0"/>
              <a:t>8</a:t>
            </a:fld>
            <a:endParaRPr lang="en-GB"/>
          </a:p>
        </p:txBody>
      </p:sp>
    </p:spTree>
    <p:extLst>
      <p:ext uri="{BB962C8B-B14F-4D97-AF65-F5344CB8AC3E}">
        <p14:creationId xmlns:p14="http://schemas.microsoft.com/office/powerpoint/2010/main" val="34121930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We do not want these people to control our country.</a:t>
            </a:r>
          </a:p>
        </p:txBody>
      </p:sp>
      <p:sp>
        <p:nvSpPr>
          <p:cNvPr id="4" name="Slide Number Placeholder 3"/>
          <p:cNvSpPr>
            <a:spLocks noGrp="1"/>
          </p:cNvSpPr>
          <p:nvPr>
            <p:ph type="sldNum" sz="quarter" idx="10"/>
          </p:nvPr>
        </p:nvSpPr>
        <p:spPr/>
        <p:txBody>
          <a:bodyPr/>
          <a:lstStyle/>
          <a:p>
            <a:fld id="{6B9E4CA7-7173-4CD1-9EF7-0199FDC408F9}" type="slidenum">
              <a:rPr lang="en-GB" smtClean="0"/>
              <a:t>9</a:t>
            </a:fld>
            <a:endParaRPr lang="en-GB"/>
          </a:p>
        </p:txBody>
      </p:sp>
    </p:spTree>
    <p:extLst>
      <p:ext uri="{BB962C8B-B14F-4D97-AF65-F5344CB8AC3E}">
        <p14:creationId xmlns:p14="http://schemas.microsoft.com/office/powerpoint/2010/main" val="972237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Work on students’ sentence stress, intonation and sounds before they chant.</a:t>
            </a:r>
          </a:p>
        </p:txBody>
      </p:sp>
      <p:sp>
        <p:nvSpPr>
          <p:cNvPr id="4" name="Slide Number Placeholder 3"/>
          <p:cNvSpPr>
            <a:spLocks noGrp="1"/>
          </p:cNvSpPr>
          <p:nvPr>
            <p:ph type="sldNum" sz="quarter" idx="10"/>
          </p:nvPr>
        </p:nvSpPr>
        <p:spPr/>
        <p:txBody>
          <a:bodyPr/>
          <a:lstStyle/>
          <a:p>
            <a:fld id="{6B9E4CA7-7173-4CD1-9EF7-0199FDC408F9}" type="slidenum">
              <a:rPr lang="en-GB" smtClean="0"/>
              <a:t>11</a:t>
            </a:fld>
            <a:endParaRPr lang="en-GB"/>
          </a:p>
        </p:txBody>
      </p:sp>
    </p:spTree>
    <p:extLst>
      <p:ext uri="{BB962C8B-B14F-4D97-AF65-F5344CB8AC3E}">
        <p14:creationId xmlns:p14="http://schemas.microsoft.com/office/powerpoint/2010/main" val="40258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D438ED9-97DA-46C2-8A49-BF622EB401E8}" type="datetimeFigureOut">
              <a:rPr lang="en-GB" smtClean="0"/>
              <a:t>08/04/2017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3055729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D438ED9-97DA-46C2-8A49-BF622EB401E8}" type="datetimeFigureOut">
              <a:rPr lang="en-GB" smtClean="0"/>
              <a:t>08/04/2017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2753032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D438ED9-97DA-46C2-8A49-BF622EB401E8}" type="datetimeFigureOut">
              <a:rPr lang="en-GB" smtClean="0"/>
              <a:t>08/04/2017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1610298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D438ED9-97DA-46C2-8A49-BF622EB401E8}" type="datetimeFigureOut">
              <a:rPr lang="en-GB" smtClean="0"/>
              <a:t>08/04/2017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1317541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D438ED9-97DA-46C2-8A49-BF622EB401E8}" type="datetimeFigureOut">
              <a:rPr lang="en-GB" smtClean="0"/>
              <a:t>08/04/2017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2173707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D438ED9-97DA-46C2-8A49-BF622EB401E8}" type="datetimeFigureOut">
              <a:rPr lang="en-GB" smtClean="0"/>
              <a:t>08/04/2017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395214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D438ED9-97DA-46C2-8A49-BF622EB401E8}" type="datetimeFigureOut">
              <a:rPr lang="en-GB" smtClean="0"/>
              <a:t>08/04/2017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273145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D438ED9-97DA-46C2-8A49-BF622EB401E8}" type="datetimeFigureOut">
              <a:rPr lang="en-GB" smtClean="0"/>
              <a:t>08/04/2017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1873993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438ED9-97DA-46C2-8A49-BF622EB401E8}" type="datetimeFigureOut">
              <a:rPr lang="en-GB" smtClean="0"/>
              <a:t>08/04/2017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1203877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D438ED9-97DA-46C2-8A49-BF622EB401E8}" type="datetimeFigureOut">
              <a:rPr lang="en-GB" smtClean="0"/>
              <a:t>08/04/2017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2452525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D438ED9-97DA-46C2-8A49-BF622EB401E8}" type="datetimeFigureOut">
              <a:rPr lang="en-GB" smtClean="0"/>
              <a:t>08/04/2017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3070131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438ED9-97DA-46C2-8A49-BF622EB401E8}" type="datetimeFigureOut">
              <a:rPr lang="en-GB" smtClean="0"/>
              <a:t>08/04/2017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AA1DFA-513B-4317-8DF7-F4D8477B7CF2}" type="slidenum">
              <a:rPr lang="en-GB" smtClean="0"/>
              <a:t>‹#›</a:t>
            </a:fld>
            <a:endParaRPr lang="en-GB"/>
          </a:p>
        </p:txBody>
      </p:sp>
    </p:spTree>
    <p:extLst>
      <p:ext uri="{BB962C8B-B14F-4D97-AF65-F5344CB8AC3E}">
        <p14:creationId xmlns:p14="http://schemas.microsoft.com/office/powerpoint/2010/main" val="33847714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eewiki.newint.org/index.php/Chalo_Nagpur:_India%E2%80%99s_women_march_against_fascism_and_caste"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2060848"/>
            <a:ext cx="8930202" cy="2466176"/>
          </a:xfrm>
        </p:spPr>
        <p:txBody>
          <a:bodyPr>
            <a:noAutofit/>
          </a:bodyPr>
          <a:lstStyle/>
          <a:p>
            <a:r>
              <a:rPr lang="en-GB" sz="8600" b="1" dirty="0">
                <a:solidFill>
                  <a:srgbClr val="C00000"/>
                </a:solidFill>
              </a:rPr>
              <a:t>India’s women march</a:t>
            </a:r>
          </a:p>
        </p:txBody>
      </p:sp>
      <p:sp>
        <p:nvSpPr>
          <p:cNvPr id="3" name="Subtitle 2"/>
          <p:cNvSpPr>
            <a:spLocks noGrp="1"/>
          </p:cNvSpPr>
          <p:nvPr>
            <p:ph type="subTitle" idx="1"/>
          </p:nvPr>
        </p:nvSpPr>
        <p:spPr>
          <a:xfrm>
            <a:off x="323528" y="5085184"/>
            <a:ext cx="8352928" cy="1224136"/>
          </a:xfrm>
        </p:spPr>
        <p:txBody>
          <a:bodyPr>
            <a:normAutofit/>
          </a:bodyPr>
          <a:lstStyle/>
          <a:p>
            <a:pPr>
              <a:defRPr/>
            </a:pPr>
            <a:r>
              <a:rPr lang="en-GB" altLang="en-US" b="1" dirty="0">
                <a:solidFill>
                  <a:schemeClr val="accent6">
                    <a:lumMod val="50000"/>
                  </a:schemeClr>
                </a:solidFill>
              </a:rPr>
              <a:t> New Internationalist Easier English</a:t>
            </a:r>
          </a:p>
          <a:p>
            <a:pPr>
              <a:defRPr/>
            </a:pPr>
            <a:r>
              <a:rPr lang="en-GB" altLang="en-US" b="1" dirty="0">
                <a:solidFill>
                  <a:srgbClr val="00B050"/>
                </a:solidFill>
              </a:rPr>
              <a:t>Ready </a:t>
            </a:r>
            <a:r>
              <a:rPr lang="en-GB" altLang="en-US" b="1" dirty="0" smtClean="0">
                <a:solidFill>
                  <a:srgbClr val="00B050"/>
                </a:solidFill>
              </a:rPr>
              <a:t>Pre-Intermediate </a:t>
            </a:r>
            <a:r>
              <a:rPr lang="en-GB" altLang="en-US" b="1" dirty="0">
                <a:solidFill>
                  <a:srgbClr val="00B050"/>
                </a:solidFill>
              </a:rPr>
              <a:t>Lesson</a:t>
            </a:r>
          </a:p>
          <a:p>
            <a:endParaRPr lang="en-GB"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43493"/>
            <a:ext cx="8415456"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4"/>
          <a:stretch>
            <a:fillRect/>
          </a:stretch>
        </p:blipFill>
        <p:spPr>
          <a:xfrm>
            <a:off x="6477972" y="3212976"/>
            <a:ext cx="2184916" cy="1455847"/>
          </a:xfrm>
          <a:prstGeom prst="rect">
            <a:avLst/>
          </a:prstGeom>
        </p:spPr>
      </p:pic>
    </p:spTree>
    <p:extLst>
      <p:ext uri="{BB962C8B-B14F-4D97-AF65-F5344CB8AC3E}">
        <p14:creationId xmlns:p14="http://schemas.microsoft.com/office/powerpoint/2010/main" val="2730371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solidFill>
                  <a:srgbClr val="C00000"/>
                </a:solidFill>
              </a:rPr>
              <a:t>Make a list of the ways you think men sometimes control women’s lives:</a:t>
            </a:r>
            <a:endParaRPr lang="en-GB" dirty="0"/>
          </a:p>
        </p:txBody>
      </p:sp>
      <p:sp>
        <p:nvSpPr>
          <p:cNvPr id="3" name="Content Placeholder 2"/>
          <p:cNvSpPr>
            <a:spLocks noGrp="1"/>
          </p:cNvSpPr>
          <p:nvPr>
            <p:ph idx="1"/>
          </p:nvPr>
        </p:nvSpPr>
        <p:spPr>
          <a:xfrm>
            <a:off x="457200" y="2348880"/>
            <a:ext cx="8229600" cy="3777283"/>
          </a:xfrm>
        </p:spPr>
        <p:txBody>
          <a:bodyPr/>
          <a:lstStyle/>
          <a:p>
            <a:pPr marL="0" indent="0">
              <a:buNone/>
            </a:pPr>
            <a:r>
              <a:rPr lang="en-GB" dirty="0" smtClean="0">
                <a:solidFill>
                  <a:srgbClr val="C00000"/>
                </a:solidFill>
              </a:rPr>
              <a:t>They</a:t>
            </a:r>
            <a:r>
              <a:rPr lang="en-GB" dirty="0">
                <a:solidFill>
                  <a:srgbClr val="C00000"/>
                </a:solidFill>
              </a:rPr>
              <a:t>…</a:t>
            </a:r>
          </a:p>
          <a:p>
            <a:endParaRPr lang="en-GB" dirty="0"/>
          </a:p>
        </p:txBody>
      </p:sp>
    </p:spTree>
    <p:extLst>
      <p:ext uri="{BB962C8B-B14F-4D97-AF65-F5344CB8AC3E}">
        <p14:creationId xmlns:p14="http://schemas.microsoft.com/office/powerpoint/2010/main" val="2230728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5300" dirty="0">
                <a:solidFill>
                  <a:srgbClr val="C00000"/>
                </a:solidFill>
              </a:rPr>
              <a:t>Write a slogan to help women</a:t>
            </a:r>
            <a:r>
              <a:rPr lang="en-GB" sz="5300" dirty="0" smtClean="0">
                <a:solidFill>
                  <a:srgbClr val="C00000"/>
                </a:solidFill>
              </a:rPr>
              <a:t>:</a:t>
            </a:r>
            <a:endParaRPr lang="en-GB" dirty="0"/>
          </a:p>
        </p:txBody>
      </p:sp>
      <p:sp>
        <p:nvSpPr>
          <p:cNvPr id="3" name="Content Placeholder 2"/>
          <p:cNvSpPr>
            <a:spLocks noGrp="1"/>
          </p:cNvSpPr>
          <p:nvPr>
            <p:ph idx="1"/>
          </p:nvPr>
        </p:nvSpPr>
        <p:spPr/>
        <p:txBody>
          <a:bodyPr/>
          <a:lstStyle/>
          <a:p>
            <a:pPr marL="0" indent="0">
              <a:buNone/>
            </a:pPr>
            <a:r>
              <a:rPr lang="en-GB" dirty="0">
                <a:solidFill>
                  <a:srgbClr val="C00000"/>
                </a:solidFill>
              </a:rPr>
              <a:t>              </a:t>
            </a:r>
          </a:p>
          <a:p>
            <a:pPr marL="0" indent="0">
              <a:buNone/>
            </a:pPr>
            <a:endParaRPr lang="en-GB" dirty="0">
              <a:solidFill>
                <a:srgbClr val="C00000"/>
              </a:solidFill>
            </a:endParaRPr>
          </a:p>
          <a:p>
            <a:pPr marL="0" indent="0">
              <a:buNone/>
            </a:pPr>
            <a:endParaRPr lang="en-GB" dirty="0">
              <a:solidFill>
                <a:srgbClr val="C00000"/>
              </a:solidFill>
            </a:endParaRPr>
          </a:p>
          <a:p>
            <a:pPr marL="0" indent="0">
              <a:buNone/>
            </a:pPr>
            <a:endParaRPr lang="en-GB" dirty="0">
              <a:solidFill>
                <a:srgbClr val="C00000"/>
              </a:solidFill>
            </a:endParaRPr>
          </a:p>
          <a:p>
            <a:pPr marL="0" indent="0" algn="ctr">
              <a:buNone/>
            </a:pPr>
            <a:r>
              <a:rPr lang="en-GB" dirty="0">
                <a:solidFill>
                  <a:srgbClr val="C00000"/>
                </a:solidFill>
              </a:rPr>
              <a:t>Make a banner and chant </a:t>
            </a:r>
            <a:r>
              <a:rPr lang="en-GB" dirty="0" smtClean="0">
                <a:solidFill>
                  <a:srgbClr val="C00000"/>
                </a:solidFill>
              </a:rPr>
              <a:t>the slogan </a:t>
            </a:r>
            <a:r>
              <a:rPr lang="en-GB" dirty="0" smtClean="0">
                <a:solidFill>
                  <a:srgbClr val="C00000"/>
                </a:solidFill>
              </a:rPr>
              <a:t>in </a:t>
            </a:r>
            <a:r>
              <a:rPr lang="en-GB" dirty="0">
                <a:solidFill>
                  <a:srgbClr val="C00000"/>
                </a:solidFill>
              </a:rPr>
              <a:t>your classroom.</a:t>
            </a:r>
          </a:p>
          <a:p>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1880" y="1412776"/>
            <a:ext cx="2376264" cy="2376264"/>
          </a:xfrm>
          <a:prstGeom prst="rect">
            <a:avLst/>
          </a:prstGeom>
        </p:spPr>
      </p:pic>
    </p:spTree>
    <p:extLst>
      <p:ext uri="{BB962C8B-B14F-4D97-AF65-F5344CB8AC3E}">
        <p14:creationId xmlns:p14="http://schemas.microsoft.com/office/powerpoint/2010/main" val="28487429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C00000"/>
                </a:solidFill>
              </a:rPr>
              <a:t>Homework</a:t>
            </a:r>
          </a:p>
        </p:txBody>
      </p:sp>
      <p:sp>
        <p:nvSpPr>
          <p:cNvPr id="3" name="Content Placeholder 2"/>
          <p:cNvSpPr>
            <a:spLocks noGrp="1"/>
          </p:cNvSpPr>
          <p:nvPr>
            <p:ph idx="1"/>
          </p:nvPr>
        </p:nvSpPr>
        <p:spPr>
          <a:xfrm>
            <a:off x="457200" y="1600200"/>
            <a:ext cx="8435280" cy="4997152"/>
          </a:xfrm>
        </p:spPr>
        <p:txBody>
          <a:bodyPr>
            <a:normAutofit fontScale="92500" lnSpcReduction="10000"/>
          </a:bodyPr>
          <a:lstStyle/>
          <a:p>
            <a:pPr marL="0" indent="0">
              <a:buNone/>
            </a:pPr>
            <a:r>
              <a:rPr lang="en-GB" b="1" dirty="0">
                <a:solidFill>
                  <a:srgbClr val="C00000"/>
                </a:solidFill>
              </a:rPr>
              <a:t>Read all </a:t>
            </a:r>
            <a:r>
              <a:rPr lang="en-GB" b="1" dirty="0" smtClean="0">
                <a:solidFill>
                  <a:srgbClr val="C00000"/>
                </a:solidFill>
              </a:rPr>
              <a:t>the </a:t>
            </a:r>
            <a:r>
              <a:rPr lang="en-GB" b="1" dirty="0">
                <a:solidFill>
                  <a:srgbClr val="C00000"/>
                </a:solidFill>
              </a:rPr>
              <a:t>article:</a:t>
            </a:r>
          </a:p>
          <a:p>
            <a:pPr marL="0" indent="0">
              <a:buNone/>
            </a:pPr>
            <a:r>
              <a:rPr lang="en-GB" u="sng" dirty="0">
                <a:hlinkClick r:id="rId3"/>
              </a:rPr>
              <a:t>https://eewiki.newint.org/index.php/Chalo_Nagpur:_India%E2%80%99s_women_march_against_fascism_and_caste</a:t>
            </a:r>
            <a:endParaRPr lang="en-GB" u="sng" dirty="0"/>
          </a:p>
          <a:p>
            <a:pPr marL="0" indent="0">
              <a:buNone/>
            </a:pPr>
            <a:r>
              <a:rPr lang="en-GB" b="1" dirty="0">
                <a:solidFill>
                  <a:srgbClr val="C00000"/>
                </a:solidFill>
              </a:rPr>
              <a:t>Find words which mean:</a:t>
            </a:r>
          </a:p>
          <a:p>
            <a:pPr marL="514350" indent="-514350">
              <a:buAutoNum type="alphaLcParenR"/>
            </a:pPr>
            <a:r>
              <a:rPr lang="en-GB" dirty="0" smtClean="0">
                <a:solidFill>
                  <a:srgbClr val="C00000"/>
                </a:solidFill>
              </a:rPr>
              <a:t>money </a:t>
            </a:r>
            <a:r>
              <a:rPr lang="en-GB" dirty="0">
                <a:solidFill>
                  <a:srgbClr val="C00000"/>
                </a:solidFill>
              </a:rPr>
              <a:t>for travel </a:t>
            </a:r>
            <a:endParaRPr lang="en-GB" dirty="0" smtClean="0">
              <a:solidFill>
                <a:srgbClr val="C00000"/>
              </a:solidFill>
            </a:endParaRPr>
          </a:p>
          <a:p>
            <a:pPr marL="514350" indent="-514350">
              <a:buAutoNum type="alphaLcParenR"/>
            </a:pPr>
            <a:r>
              <a:rPr lang="en-GB" dirty="0" smtClean="0">
                <a:solidFill>
                  <a:srgbClr val="C00000"/>
                </a:solidFill>
              </a:rPr>
              <a:t>someone </a:t>
            </a:r>
            <a:r>
              <a:rPr lang="en-GB" dirty="0">
                <a:solidFill>
                  <a:srgbClr val="C00000"/>
                </a:solidFill>
              </a:rPr>
              <a:t>who works for an idea </a:t>
            </a:r>
            <a:endParaRPr lang="en-GB" dirty="0" smtClean="0">
              <a:solidFill>
                <a:srgbClr val="C00000"/>
              </a:solidFill>
            </a:endParaRPr>
          </a:p>
          <a:p>
            <a:pPr marL="514350" indent="-514350">
              <a:buAutoNum type="alphaLcParenR"/>
            </a:pPr>
            <a:r>
              <a:rPr lang="en-GB" dirty="0" smtClean="0">
                <a:solidFill>
                  <a:srgbClr val="C00000"/>
                </a:solidFill>
              </a:rPr>
              <a:t>describes </a:t>
            </a:r>
            <a:r>
              <a:rPr lang="en-GB" dirty="0">
                <a:solidFill>
                  <a:srgbClr val="C00000"/>
                </a:solidFill>
              </a:rPr>
              <a:t>a system with complete control over people</a:t>
            </a:r>
          </a:p>
          <a:p>
            <a:pPr marL="0" indent="0">
              <a:buNone/>
            </a:pPr>
            <a:r>
              <a:rPr lang="en-GB" dirty="0">
                <a:solidFill>
                  <a:srgbClr val="C00000"/>
                </a:solidFill>
              </a:rPr>
              <a:t>d) describes someone who changes their sex</a:t>
            </a:r>
          </a:p>
        </p:txBody>
      </p:sp>
      <p:pic>
        <p:nvPicPr>
          <p:cNvPr id="4" name="Picture 3"/>
          <p:cNvPicPr>
            <a:picLocks noChangeAspect="1"/>
          </p:cNvPicPr>
          <p:nvPr/>
        </p:nvPicPr>
        <p:blipFill>
          <a:blip r:embed="rId4"/>
          <a:stretch>
            <a:fillRect/>
          </a:stretch>
        </p:blipFill>
        <p:spPr>
          <a:xfrm>
            <a:off x="6300192" y="458344"/>
            <a:ext cx="1440160" cy="959294"/>
          </a:xfrm>
          <a:prstGeom prst="rect">
            <a:avLst/>
          </a:prstGeom>
        </p:spPr>
      </p:pic>
    </p:spTree>
    <p:extLst>
      <p:ext uri="{BB962C8B-B14F-4D97-AF65-F5344CB8AC3E}">
        <p14:creationId xmlns:p14="http://schemas.microsoft.com/office/powerpoint/2010/main" val="14750080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8800" b="1" dirty="0">
                <a:solidFill>
                  <a:srgbClr val="C00000"/>
                </a:solidFill>
              </a:rPr>
              <a:t>This lesson:</a:t>
            </a:r>
          </a:p>
        </p:txBody>
      </p:sp>
      <p:sp>
        <p:nvSpPr>
          <p:cNvPr id="3" name="Content Placeholder 2"/>
          <p:cNvSpPr>
            <a:spLocks noGrp="1"/>
          </p:cNvSpPr>
          <p:nvPr>
            <p:ph idx="1"/>
          </p:nvPr>
        </p:nvSpPr>
        <p:spPr>
          <a:xfrm>
            <a:off x="251520" y="1600200"/>
            <a:ext cx="8677126" cy="4997152"/>
          </a:xfrm>
        </p:spPr>
        <p:txBody>
          <a:bodyPr>
            <a:noAutofit/>
          </a:bodyPr>
          <a:lstStyle/>
          <a:p>
            <a:r>
              <a:rPr lang="en-GB" sz="5400" b="1" dirty="0">
                <a:solidFill>
                  <a:srgbClr val="C00000"/>
                </a:solidFill>
              </a:rPr>
              <a:t>Vocabulary</a:t>
            </a:r>
          </a:p>
          <a:p>
            <a:r>
              <a:rPr lang="en-GB" sz="5400" b="1" dirty="0">
                <a:solidFill>
                  <a:srgbClr val="C00000"/>
                </a:solidFill>
              </a:rPr>
              <a:t>Reading</a:t>
            </a:r>
          </a:p>
          <a:p>
            <a:r>
              <a:rPr lang="en-GB" sz="5400" b="1" dirty="0">
                <a:solidFill>
                  <a:srgbClr val="C00000"/>
                </a:solidFill>
              </a:rPr>
              <a:t>Speaking</a:t>
            </a:r>
          </a:p>
          <a:p>
            <a:r>
              <a:rPr lang="en-GB" sz="5400" b="1" dirty="0">
                <a:solidFill>
                  <a:srgbClr val="C00000"/>
                </a:solidFill>
              </a:rPr>
              <a:t>Writing</a:t>
            </a:r>
          </a:p>
        </p:txBody>
      </p:sp>
      <p:pic>
        <p:nvPicPr>
          <p:cNvPr id="4" name="Picture 3"/>
          <p:cNvPicPr>
            <a:picLocks noChangeAspect="1"/>
          </p:cNvPicPr>
          <p:nvPr/>
        </p:nvPicPr>
        <p:blipFill>
          <a:blip r:embed="rId3"/>
          <a:stretch>
            <a:fillRect/>
          </a:stretch>
        </p:blipFill>
        <p:spPr>
          <a:xfrm>
            <a:off x="5580112" y="1772816"/>
            <a:ext cx="2040900" cy="1359886"/>
          </a:xfrm>
          <a:prstGeom prst="rect">
            <a:avLst/>
          </a:prstGeom>
        </p:spPr>
      </p:pic>
    </p:spTree>
    <p:extLst>
      <p:ext uri="{BB962C8B-B14F-4D97-AF65-F5344CB8AC3E}">
        <p14:creationId xmlns:p14="http://schemas.microsoft.com/office/powerpoint/2010/main" val="700403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C00000"/>
                </a:solidFill>
              </a:rPr>
              <a:t>m</a:t>
            </a:r>
          </a:p>
        </p:txBody>
      </p:sp>
      <p:sp>
        <p:nvSpPr>
          <p:cNvPr id="3" name="Content Placeholder 2"/>
          <p:cNvSpPr>
            <a:spLocks noGrp="1"/>
          </p:cNvSpPr>
          <p:nvPr>
            <p:ph idx="1"/>
          </p:nvPr>
        </p:nvSpPr>
        <p:spPr>
          <a:xfrm>
            <a:off x="457200" y="1988840"/>
            <a:ext cx="8229600" cy="4608512"/>
          </a:xfrm>
        </p:spPr>
        <p:txBody>
          <a:bodyPr>
            <a:normAutofit fontScale="92500" lnSpcReduction="10000"/>
          </a:bodyPr>
          <a:lstStyle/>
          <a:p>
            <a:pPr marL="0" indent="0">
              <a:buNone/>
            </a:pPr>
            <a:endParaRPr lang="en-GB" b="1" dirty="0">
              <a:solidFill>
                <a:srgbClr val="C00000"/>
              </a:solidFill>
            </a:endParaRPr>
          </a:p>
          <a:p>
            <a:pPr marL="0" indent="0">
              <a:buNone/>
            </a:pPr>
            <a:endParaRPr lang="en-GB" b="1" dirty="0">
              <a:solidFill>
                <a:srgbClr val="C00000"/>
              </a:solidFill>
            </a:endParaRPr>
          </a:p>
          <a:p>
            <a:pPr marL="0" indent="0">
              <a:buNone/>
            </a:pPr>
            <a:endParaRPr lang="en-GB" b="1" dirty="0">
              <a:solidFill>
                <a:srgbClr val="C00000"/>
              </a:solidFill>
            </a:endParaRPr>
          </a:p>
          <a:p>
            <a:pPr marL="0" indent="0">
              <a:buNone/>
            </a:pPr>
            <a:endParaRPr lang="en-GB" b="1" dirty="0">
              <a:solidFill>
                <a:srgbClr val="C00000"/>
              </a:solidFill>
            </a:endParaRPr>
          </a:p>
          <a:p>
            <a:pPr marL="0" indent="0">
              <a:buNone/>
            </a:pPr>
            <a:endParaRPr lang="en-GB" b="1" dirty="0">
              <a:solidFill>
                <a:srgbClr val="C00000"/>
              </a:solidFill>
            </a:endParaRPr>
          </a:p>
          <a:p>
            <a:pPr marL="0" indent="0">
              <a:buNone/>
            </a:pPr>
            <a:r>
              <a:rPr lang="en-GB" b="1" dirty="0">
                <a:solidFill>
                  <a:srgbClr val="C00000"/>
                </a:solidFill>
              </a:rPr>
              <a:t>1) How many women are in this photo?</a:t>
            </a:r>
          </a:p>
          <a:p>
            <a:pPr marL="0" indent="0">
              <a:buNone/>
            </a:pPr>
            <a:r>
              <a:rPr lang="en-GB" b="1" dirty="0">
                <a:solidFill>
                  <a:srgbClr val="C00000"/>
                </a:solidFill>
              </a:rPr>
              <a:t>2) How do you think the men feel?</a:t>
            </a:r>
          </a:p>
          <a:p>
            <a:pPr marL="0" indent="0">
              <a:buNone/>
            </a:pPr>
            <a:r>
              <a:rPr lang="en-GB" b="1" dirty="0">
                <a:solidFill>
                  <a:srgbClr val="C00000"/>
                </a:solidFill>
              </a:rPr>
              <a:t>3) What do you think the man in the centre is talking about?</a:t>
            </a:r>
          </a:p>
          <a:p>
            <a:pPr marL="0" indent="0">
              <a:buNone/>
            </a:pPr>
            <a:endParaRPr lang="en-GB" b="1" dirty="0">
              <a:solidFill>
                <a:srgbClr val="C00000"/>
              </a:solidFill>
            </a:endParaRPr>
          </a:p>
        </p:txBody>
      </p:sp>
      <p:cxnSp>
        <p:nvCxnSpPr>
          <p:cNvPr id="5" name="Straight Connector 4"/>
          <p:cNvCxnSpPr/>
          <p:nvPr/>
        </p:nvCxnSpPr>
        <p:spPr>
          <a:xfrm flipV="1">
            <a:off x="3563888" y="3410857"/>
            <a:ext cx="6626" cy="18143"/>
          </a:xfrm>
          <a:prstGeom prst="line">
            <a:avLst/>
          </a:prstGeom>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3"/>
          <a:stretch>
            <a:fillRect/>
          </a:stretch>
        </p:blipFill>
        <p:spPr>
          <a:xfrm>
            <a:off x="1502367" y="288281"/>
            <a:ext cx="6228524" cy="4148831"/>
          </a:xfrm>
          <a:prstGeom prst="rect">
            <a:avLst/>
          </a:prstGeom>
        </p:spPr>
      </p:pic>
    </p:spTree>
    <p:extLst>
      <p:ext uri="{BB962C8B-B14F-4D97-AF65-F5344CB8AC3E}">
        <p14:creationId xmlns:p14="http://schemas.microsoft.com/office/powerpoint/2010/main" val="1671874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2458616" cy="864096"/>
          </a:xfrm>
        </p:spPr>
        <p:txBody>
          <a:bodyPr>
            <a:normAutofit/>
          </a:bodyPr>
          <a:lstStyle/>
          <a:p>
            <a:r>
              <a:rPr lang="en-GB" b="1" dirty="0">
                <a:solidFill>
                  <a:srgbClr val="C00000"/>
                </a:solidFill>
              </a:rPr>
              <a:t>Match:</a:t>
            </a:r>
          </a:p>
        </p:txBody>
      </p:sp>
      <p:sp>
        <p:nvSpPr>
          <p:cNvPr id="4" name="Content Placeholder 3"/>
          <p:cNvSpPr>
            <a:spLocks noGrp="1"/>
          </p:cNvSpPr>
          <p:nvPr>
            <p:ph sz="half" idx="1"/>
          </p:nvPr>
        </p:nvSpPr>
        <p:spPr>
          <a:xfrm>
            <a:off x="0" y="980728"/>
            <a:ext cx="2915816" cy="5688632"/>
          </a:xfrm>
        </p:spPr>
        <p:txBody>
          <a:bodyPr>
            <a:normAutofit/>
          </a:bodyPr>
          <a:lstStyle/>
          <a:p>
            <a:pPr marL="0" indent="0">
              <a:buNone/>
            </a:pPr>
            <a:r>
              <a:rPr lang="en-GB" sz="4000" b="1" dirty="0">
                <a:solidFill>
                  <a:srgbClr val="C00000"/>
                </a:solidFill>
              </a:rPr>
              <a:t>1) caste system </a:t>
            </a:r>
          </a:p>
          <a:p>
            <a:pPr marL="0" indent="0">
              <a:buNone/>
            </a:pPr>
            <a:r>
              <a:rPr lang="en-GB" sz="4000" b="1" dirty="0">
                <a:solidFill>
                  <a:srgbClr val="C00000"/>
                </a:solidFill>
              </a:rPr>
              <a:t>2) rights</a:t>
            </a:r>
          </a:p>
          <a:p>
            <a:pPr marL="0" indent="0">
              <a:buNone/>
            </a:pPr>
            <a:r>
              <a:rPr lang="en-GB" sz="4000" b="1" dirty="0">
                <a:solidFill>
                  <a:srgbClr val="C00000"/>
                </a:solidFill>
              </a:rPr>
              <a:t>3) </a:t>
            </a:r>
            <a:r>
              <a:rPr lang="en-GB" sz="4000" b="1" dirty="0" err="1">
                <a:solidFill>
                  <a:srgbClr val="C00000"/>
                </a:solidFill>
              </a:rPr>
              <a:t>dalit</a:t>
            </a:r>
            <a:endParaRPr lang="en-GB" sz="4000" b="1" dirty="0">
              <a:solidFill>
                <a:srgbClr val="C00000"/>
              </a:solidFill>
            </a:endParaRPr>
          </a:p>
          <a:p>
            <a:pPr marL="0" indent="0">
              <a:buNone/>
            </a:pPr>
            <a:r>
              <a:rPr lang="en-GB" sz="4000" b="1" dirty="0">
                <a:solidFill>
                  <a:srgbClr val="C00000"/>
                </a:solidFill>
              </a:rPr>
              <a:t>4) protest</a:t>
            </a:r>
          </a:p>
          <a:p>
            <a:pPr marL="0" indent="0">
              <a:buNone/>
            </a:pPr>
            <a:r>
              <a:rPr lang="en-GB" sz="4000" b="1" dirty="0">
                <a:solidFill>
                  <a:srgbClr val="C00000"/>
                </a:solidFill>
              </a:rPr>
              <a:t>5) slogan</a:t>
            </a:r>
            <a:endParaRPr lang="en-GB" sz="4000" b="1" i="1" dirty="0">
              <a:solidFill>
                <a:srgbClr val="C00000"/>
              </a:solidFill>
            </a:endParaRPr>
          </a:p>
          <a:p>
            <a:pPr marL="0" indent="0">
              <a:buNone/>
            </a:pPr>
            <a:r>
              <a:rPr lang="en-GB" sz="4000" b="1" dirty="0">
                <a:solidFill>
                  <a:srgbClr val="C00000"/>
                </a:solidFill>
              </a:rPr>
              <a:t>6) celebrate</a:t>
            </a:r>
          </a:p>
          <a:p>
            <a:pPr marL="0" indent="0">
              <a:buNone/>
            </a:pPr>
            <a:endParaRPr lang="en-GB" sz="2600" b="1" dirty="0">
              <a:solidFill>
                <a:srgbClr val="C00000"/>
              </a:solidFill>
            </a:endParaRP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dirty="0"/>
          </a:p>
          <a:p>
            <a:pPr marL="0" indent="0">
              <a:buNone/>
            </a:pPr>
            <a:endParaRPr lang="en-GB" dirty="0"/>
          </a:p>
        </p:txBody>
      </p:sp>
      <p:sp>
        <p:nvSpPr>
          <p:cNvPr id="5" name="Content Placeholder 4"/>
          <p:cNvSpPr>
            <a:spLocks noGrp="1"/>
          </p:cNvSpPr>
          <p:nvPr>
            <p:ph sz="half" idx="2"/>
          </p:nvPr>
        </p:nvSpPr>
        <p:spPr>
          <a:xfrm>
            <a:off x="3131840" y="0"/>
            <a:ext cx="5904656" cy="6858000"/>
          </a:xfrm>
        </p:spPr>
        <p:txBody>
          <a:bodyPr>
            <a:normAutofit/>
          </a:bodyPr>
          <a:lstStyle/>
          <a:p>
            <a:pPr marL="0" indent="0">
              <a:buNone/>
            </a:pPr>
            <a:r>
              <a:rPr lang="en-GB" sz="3600" b="1" dirty="0" smtClean="0">
                <a:solidFill>
                  <a:srgbClr val="7030A0"/>
                </a:solidFill>
              </a:rPr>
              <a:t>a) </a:t>
            </a:r>
            <a:r>
              <a:rPr lang="en-GB" sz="3600" b="1" dirty="0" smtClean="0">
                <a:solidFill>
                  <a:srgbClr val="7030A0"/>
                </a:solidFill>
              </a:rPr>
              <a:t>“For </a:t>
            </a:r>
            <a:r>
              <a:rPr lang="en-GB" sz="3600" b="1" dirty="0">
                <a:solidFill>
                  <a:srgbClr val="7030A0"/>
                </a:solidFill>
              </a:rPr>
              <a:t>tomorrow we take action  today!”</a:t>
            </a:r>
          </a:p>
          <a:p>
            <a:pPr marL="0" indent="0">
              <a:buNone/>
            </a:pPr>
            <a:r>
              <a:rPr lang="en-GB" sz="3600" b="1" dirty="0">
                <a:solidFill>
                  <a:srgbClr val="7030A0"/>
                </a:solidFill>
              </a:rPr>
              <a:t>b) traditional social classes in India                       </a:t>
            </a:r>
            <a:endParaRPr lang="en-GB" sz="3600" b="1" dirty="0" smtClean="0">
              <a:solidFill>
                <a:srgbClr val="7030A0"/>
              </a:solidFill>
            </a:endParaRPr>
          </a:p>
          <a:p>
            <a:pPr marL="0" indent="0">
              <a:buNone/>
            </a:pPr>
            <a:r>
              <a:rPr lang="en-GB" sz="3600" b="1" dirty="0" smtClean="0">
                <a:solidFill>
                  <a:srgbClr val="7030A0"/>
                </a:solidFill>
              </a:rPr>
              <a:t>c</a:t>
            </a:r>
            <a:r>
              <a:rPr lang="en-GB" sz="3600" b="1" dirty="0">
                <a:solidFill>
                  <a:srgbClr val="7030A0"/>
                </a:solidFill>
              </a:rPr>
              <a:t>)  lowest social class in India</a:t>
            </a:r>
          </a:p>
          <a:p>
            <a:pPr marL="0" indent="0">
              <a:buNone/>
            </a:pPr>
            <a:r>
              <a:rPr lang="en-GB" sz="3600" b="1" dirty="0">
                <a:solidFill>
                  <a:srgbClr val="7030A0"/>
                </a:solidFill>
              </a:rPr>
              <a:t>d) do something special for an idea or a person or a day </a:t>
            </a:r>
          </a:p>
          <a:p>
            <a:pPr marL="0" indent="0">
              <a:buNone/>
            </a:pPr>
            <a:r>
              <a:rPr lang="en-GB" sz="3600" b="1" dirty="0">
                <a:solidFill>
                  <a:srgbClr val="7030A0"/>
                </a:solidFill>
              </a:rPr>
              <a:t>e) complain</a:t>
            </a:r>
          </a:p>
          <a:p>
            <a:pPr marL="0" indent="0">
              <a:buNone/>
            </a:pPr>
            <a:r>
              <a:rPr lang="en-GB" sz="3600" b="1" dirty="0">
                <a:solidFill>
                  <a:srgbClr val="7030A0"/>
                </a:solidFill>
              </a:rPr>
              <a:t>f) what everyone should have, </a:t>
            </a:r>
            <a:r>
              <a:rPr lang="en-GB" sz="3600" b="1" dirty="0" err="1" smtClean="0">
                <a:solidFill>
                  <a:srgbClr val="7030A0"/>
                </a:solidFill>
              </a:rPr>
              <a:t>eg</a:t>
            </a:r>
            <a:r>
              <a:rPr lang="en-GB" sz="3600" b="1" dirty="0">
                <a:solidFill>
                  <a:srgbClr val="7030A0"/>
                </a:solidFill>
              </a:rPr>
              <a:t> </a:t>
            </a:r>
            <a:r>
              <a:rPr lang="en-GB" sz="3600" b="1" dirty="0" smtClean="0">
                <a:solidFill>
                  <a:srgbClr val="7030A0"/>
                </a:solidFill>
              </a:rPr>
              <a:t>education</a:t>
            </a:r>
            <a:endParaRPr lang="en-GB" sz="3600" b="1" dirty="0">
              <a:solidFill>
                <a:srgbClr val="7030A0"/>
              </a:solidFill>
            </a:endParaRPr>
          </a:p>
          <a:p>
            <a:pPr marL="0" indent="0">
              <a:buNone/>
            </a:pPr>
            <a:endParaRPr lang="en-GB" sz="2900" b="1" dirty="0">
              <a:solidFill>
                <a:srgbClr val="7030A0"/>
              </a:solidFill>
            </a:endParaRPr>
          </a:p>
        </p:txBody>
      </p:sp>
    </p:spTree>
    <p:extLst>
      <p:ext uri="{BB962C8B-B14F-4D97-AF65-F5344CB8AC3E}">
        <p14:creationId xmlns:p14="http://schemas.microsoft.com/office/powerpoint/2010/main" val="1752660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dirty="0">
                <a:solidFill>
                  <a:srgbClr val="C00000"/>
                </a:solidFill>
              </a:rPr>
              <a:t>Read the first part of the article in 10 seconds and answer the questions:</a:t>
            </a:r>
          </a:p>
        </p:txBody>
      </p:sp>
      <p:sp>
        <p:nvSpPr>
          <p:cNvPr id="3" name="Content Placeholder 2"/>
          <p:cNvSpPr>
            <a:spLocks noGrp="1"/>
          </p:cNvSpPr>
          <p:nvPr>
            <p:ph idx="1"/>
          </p:nvPr>
        </p:nvSpPr>
        <p:spPr>
          <a:xfrm>
            <a:off x="457200" y="1600200"/>
            <a:ext cx="8291264" cy="4925144"/>
          </a:xfrm>
        </p:spPr>
        <p:txBody>
          <a:bodyPr>
            <a:normAutofit lnSpcReduction="10000"/>
          </a:bodyPr>
          <a:lstStyle/>
          <a:p>
            <a:pPr marL="514350" indent="-514350">
              <a:buAutoNum type="arabicParenR"/>
            </a:pPr>
            <a:endParaRPr lang="en-GB" b="1" dirty="0">
              <a:solidFill>
                <a:srgbClr val="C00000"/>
              </a:solidFill>
            </a:endParaRPr>
          </a:p>
          <a:p>
            <a:pPr marL="514350" indent="-514350">
              <a:buAutoNum type="arabicParenR"/>
            </a:pPr>
            <a:r>
              <a:rPr lang="en-GB" sz="5400" b="1" dirty="0">
                <a:solidFill>
                  <a:srgbClr val="C00000"/>
                </a:solidFill>
              </a:rPr>
              <a:t>The article is about India. Yes/no?</a:t>
            </a:r>
          </a:p>
          <a:p>
            <a:pPr marL="514350" indent="-514350">
              <a:buAutoNum type="arabicParenR"/>
            </a:pPr>
            <a:endParaRPr lang="en-GB" sz="5400" b="1" dirty="0">
              <a:solidFill>
                <a:srgbClr val="C00000"/>
              </a:solidFill>
            </a:endParaRPr>
          </a:p>
          <a:p>
            <a:pPr marL="514350" indent="-514350">
              <a:buAutoNum type="arabicParenR"/>
            </a:pPr>
            <a:r>
              <a:rPr lang="en-GB" sz="5400" b="1" dirty="0">
                <a:solidFill>
                  <a:srgbClr val="C00000"/>
                </a:solidFill>
              </a:rPr>
              <a:t>The article is about women. Yes/no?</a:t>
            </a:r>
          </a:p>
          <a:p>
            <a:pPr marL="514350" indent="-514350">
              <a:buAutoNum type="arabicParenR"/>
            </a:pPr>
            <a:endParaRPr lang="en-GB" dirty="0"/>
          </a:p>
          <a:p>
            <a:pPr marL="514350" indent="-514350">
              <a:buAutoNum type="arabicParenR"/>
            </a:pPr>
            <a:endParaRPr lang="en-GB" dirty="0"/>
          </a:p>
        </p:txBody>
      </p:sp>
    </p:spTree>
    <p:extLst>
      <p:ext uri="{BB962C8B-B14F-4D97-AF65-F5344CB8AC3E}">
        <p14:creationId xmlns:p14="http://schemas.microsoft.com/office/powerpoint/2010/main" val="1059608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7504" y="228600"/>
            <a:ext cx="8928992" cy="6513513"/>
          </a:xfrm>
        </p:spPr>
        <p:txBody>
          <a:bodyPr>
            <a:normAutofit fontScale="85000" lnSpcReduction="10000"/>
          </a:bodyPr>
          <a:lstStyle/>
          <a:p>
            <a:pPr marL="0" indent="0">
              <a:buNone/>
            </a:pPr>
            <a:r>
              <a:rPr lang="en-GB" dirty="0"/>
              <a:t>Nagpur is the capital of the Indian state of Maharashtra in the west of the Indian peninsula, It is the headquarters for the Hindutva movement. The Hindutva movement attacks Indian women for not being ‘traditionally dressed’, or for acting in an </a:t>
            </a:r>
            <a:r>
              <a:rPr lang="en-GB" dirty="0" err="1"/>
              <a:t>unHindu</a:t>
            </a:r>
            <a:r>
              <a:rPr lang="en-GB" dirty="0"/>
              <a:t> or </a:t>
            </a:r>
            <a:r>
              <a:rPr lang="en-GB" dirty="0" err="1"/>
              <a:t>unIndian</a:t>
            </a:r>
            <a:r>
              <a:rPr lang="en-GB" dirty="0"/>
              <a:t> way. But these are only their ideas. </a:t>
            </a:r>
          </a:p>
          <a:p>
            <a:pPr marL="0" indent="0">
              <a:buNone/>
            </a:pPr>
            <a:r>
              <a:rPr lang="en-GB" dirty="0"/>
              <a:t>Women from all over the country arrived at Nagpur to celebrate Indian women and to protest against the caste system, the way men control life, and discrimination of all kinds. The women were meeting to speak against hate and intolerance on 10 March, the 120th anniversary of the death of </a:t>
            </a:r>
            <a:r>
              <a:rPr lang="en-GB" dirty="0" err="1"/>
              <a:t>Krantijyoti</a:t>
            </a:r>
            <a:r>
              <a:rPr lang="en-GB" dirty="0"/>
              <a:t> </a:t>
            </a:r>
            <a:r>
              <a:rPr lang="en-GB" dirty="0" err="1"/>
              <a:t>Savitribai</a:t>
            </a:r>
            <a:r>
              <a:rPr lang="en-GB" dirty="0"/>
              <a:t> </a:t>
            </a:r>
            <a:r>
              <a:rPr lang="en-GB" dirty="0" err="1"/>
              <a:t>Phule</a:t>
            </a:r>
            <a:r>
              <a:rPr lang="en-GB" dirty="0"/>
              <a:t>. She was a great woman who protested for </a:t>
            </a:r>
            <a:r>
              <a:rPr lang="en-GB" dirty="0" err="1"/>
              <a:t>dalit</a:t>
            </a:r>
            <a:r>
              <a:rPr lang="en-GB" dirty="0"/>
              <a:t> rights in the 19th century. Dalit women, Muslim, </a:t>
            </a:r>
            <a:r>
              <a:rPr lang="en-GB" dirty="0" err="1"/>
              <a:t>adivasi</a:t>
            </a:r>
            <a:r>
              <a:rPr lang="en-GB" dirty="0"/>
              <a:t>, </a:t>
            </a:r>
            <a:r>
              <a:rPr lang="en-GB" dirty="0" err="1"/>
              <a:t>bahujan</a:t>
            </a:r>
            <a:r>
              <a:rPr lang="en-GB" dirty="0"/>
              <a:t>, minority, differently abled, queer women, transgender people, sex workers, nomadic tribeswomen, students all protested together – for justice, friendship, peace, freedom, equality, and respect.</a:t>
            </a:r>
          </a:p>
          <a:p>
            <a:pPr marL="0" indent="0">
              <a:buNone/>
            </a:pPr>
            <a:endParaRPr lang="en-GB" dirty="0"/>
          </a:p>
        </p:txBody>
      </p:sp>
    </p:spTree>
    <p:extLst>
      <p:ext uri="{BB962C8B-B14F-4D97-AF65-F5344CB8AC3E}">
        <p14:creationId xmlns:p14="http://schemas.microsoft.com/office/powerpoint/2010/main" val="16167312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b="1" dirty="0">
                <a:solidFill>
                  <a:srgbClr val="C00000"/>
                </a:solidFill>
              </a:rPr>
              <a:t>Read the text again and answer the questions:</a:t>
            </a:r>
          </a:p>
        </p:txBody>
      </p:sp>
      <p:sp>
        <p:nvSpPr>
          <p:cNvPr id="3" name="Content Placeholder 2"/>
          <p:cNvSpPr>
            <a:spLocks noGrp="1"/>
          </p:cNvSpPr>
          <p:nvPr>
            <p:ph idx="1"/>
          </p:nvPr>
        </p:nvSpPr>
        <p:spPr/>
        <p:txBody>
          <a:bodyPr/>
          <a:lstStyle/>
          <a:p>
            <a:pPr marL="514350" indent="-514350">
              <a:buAutoNum type="arabicParenR"/>
            </a:pPr>
            <a:r>
              <a:rPr lang="en-GB" b="1" dirty="0">
                <a:solidFill>
                  <a:srgbClr val="C00000"/>
                </a:solidFill>
              </a:rPr>
              <a:t>The Hindutva movement is unhappy about what Indian women wear. Yes/no?</a:t>
            </a:r>
          </a:p>
          <a:p>
            <a:pPr marL="514350" indent="-514350">
              <a:buAutoNum type="arabicParenR"/>
            </a:pPr>
            <a:r>
              <a:rPr lang="en-GB" b="1" dirty="0">
                <a:solidFill>
                  <a:srgbClr val="C00000"/>
                </a:solidFill>
              </a:rPr>
              <a:t>The Hindutva movement is unhappy about what Indian women do. Yes/no?</a:t>
            </a:r>
          </a:p>
          <a:p>
            <a:pPr marL="514350" indent="-514350">
              <a:buAutoNum type="arabicParenR"/>
            </a:pPr>
            <a:r>
              <a:rPr lang="en-GB" b="1" dirty="0">
                <a:solidFill>
                  <a:srgbClr val="C00000"/>
                </a:solidFill>
              </a:rPr>
              <a:t>Indian women think men control their lives. Yes/no?</a:t>
            </a:r>
          </a:p>
          <a:p>
            <a:pPr marL="514350" indent="-514350">
              <a:buAutoNum type="arabicParenR"/>
            </a:pPr>
            <a:r>
              <a:rPr lang="en-GB" b="1" dirty="0">
                <a:solidFill>
                  <a:srgbClr val="C00000"/>
                </a:solidFill>
              </a:rPr>
              <a:t>Indian women from one background came to protest. Yes/no?</a:t>
            </a:r>
          </a:p>
          <a:p>
            <a:pPr marL="0" indent="0">
              <a:buNone/>
            </a:pPr>
            <a:endParaRPr lang="en-GB" dirty="0"/>
          </a:p>
        </p:txBody>
      </p:sp>
    </p:spTree>
    <p:extLst>
      <p:ext uri="{BB962C8B-B14F-4D97-AF65-F5344CB8AC3E}">
        <p14:creationId xmlns:p14="http://schemas.microsoft.com/office/powerpoint/2010/main" val="3148013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dirty="0">
                <a:solidFill>
                  <a:srgbClr val="C00000"/>
                </a:solidFill>
              </a:rPr>
              <a:t>Manjula Pradeep is a </a:t>
            </a:r>
            <a:r>
              <a:rPr lang="en-GB" dirty="0" err="1">
                <a:solidFill>
                  <a:srgbClr val="C00000"/>
                </a:solidFill>
              </a:rPr>
              <a:t>dalit</a:t>
            </a:r>
            <a:r>
              <a:rPr lang="en-GB" dirty="0">
                <a:solidFill>
                  <a:srgbClr val="C00000"/>
                </a:solidFill>
              </a:rPr>
              <a:t> leader. Put what she says in order:</a:t>
            </a:r>
          </a:p>
        </p:txBody>
      </p:sp>
      <p:sp>
        <p:nvSpPr>
          <p:cNvPr id="3" name="Content Placeholder 2"/>
          <p:cNvSpPr>
            <a:spLocks noGrp="1"/>
          </p:cNvSpPr>
          <p:nvPr>
            <p:ph idx="1"/>
          </p:nvPr>
        </p:nvSpPr>
        <p:spPr>
          <a:xfrm>
            <a:off x="457200" y="1844824"/>
            <a:ext cx="8507288" cy="4824536"/>
          </a:xfrm>
        </p:spPr>
        <p:txBody>
          <a:bodyPr>
            <a:normAutofit fontScale="77500" lnSpcReduction="20000"/>
          </a:bodyPr>
          <a:lstStyle/>
          <a:p>
            <a:pPr marL="0" indent="0" algn="ctr">
              <a:buNone/>
            </a:pPr>
            <a:r>
              <a:rPr lang="en-GB" sz="3600" b="1" dirty="0">
                <a:solidFill>
                  <a:srgbClr val="C00000"/>
                </a:solidFill>
              </a:rPr>
              <a:t>with different ideas</a:t>
            </a:r>
          </a:p>
          <a:p>
            <a:pPr marL="0" indent="0" algn="ctr">
              <a:buNone/>
            </a:pPr>
            <a:r>
              <a:rPr lang="en-GB" sz="3600" b="1" dirty="0">
                <a:solidFill>
                  <a:srgbClr val="C00000"/>
                </a:solidFill>
              </a:rPr>
              <a:t>came together</a:t>
            </a:r>
          </a:p>
          <a:p>
            <a:pPr marL="0" indent="0" algn="ctr">
              <a:buNone/>
            </a:pPr>
            <a:r>
              <a:rPr lang="en-GB" sz="3600" b="1" dirty="0">
                <a:solidFill>
                  <a:srgbClr val="C00000"/>
                </a:solidFill>
              </a:rPr>
              <a:t>Women from different backgrounds</a:t>
            </a:r>
          </a:p>
          <a:p>
            <a:pPr marL="0" indent="0" algn="ctr">
              <a:buNone/>
            </a:pPr>
            <a:r>
              <a:rPr lang="en-GB" sz="3600" b="1" dirty="0">
                <a:solidFill>
                  <a:srgbClr val="C00000"/>
                </a:solidFill>
              </a:rPr>
              <a:t>to talk about our fear.</a:t>
            </a:r>
          </a:p>
          <a:p>
            <a:pPr marL="0" indent="0" algn="ctr">
              <a:buNone/>
            </a:pPr>
            <a:r>
              <a:rPr lang="en-GB" sz="3600" b="1" dirty="0">
                <a:solidFill>
                  <a:srgbClr val="C00000"/>
                </a:solidFill>
              </a:rPr>
              <a:t> on Valentine’s day</a:t>
            </a:r>
          </a:p>
          <a:p>
            <a:pPr marL="0" indent="0" algn="ctr">
              <a:buNone/>
            </a:pPr>
            <a:r>
              <a:rPr lang="en-GB" sz="3600" b="1" dirty="0">
                <a:solidFill>
                  <a:srgbClr val="C00000"/>
                </a:solidFill>
              </a:rPr>
              <a:t>The Hindutva movement is beating up women and men</a:t>
            </a:r>
          </a:p>
          <a:p>
            <a:pPr marL="0" indent="0" algn="ctr">
              <a:buNone/>
            </a:pPr>
            <a:r>
              <a:rPr lang="en-GB" sz="3600" b="1" dirty="0">
                <a:solidFill>
                  <a:srgbClr val="C00000"/>
                </a:solidFill>
              </a:rPr>
              <a:t>It is horrible.</a:t>
            </a:r>
          </a:p>
          <a:p>
            <a:pPr marL="0" indent="0" algn="ctr">
              <a:buNone/>
            </a:pPr>
            <a:r>
              <a:rPr lang="en-GB" sz="3600" b="1" dirty="0">
                <a:solidFill>
                  <a:srgbClr val="C00000"/>
                </a:solidFill>
              </a:rPr>
              <a:t>in parks and on beaches.</a:t>
            </a:r>
          </a:p>
          <a:p>
            <a:pPr marL="0" indent="0" algn="ctr">
              <a:buNone/>
            </a:pPr>
            <a:r>
              <a:rPr lang="en-GB" sz="3600" b="1" dirty="0">
                <a:solidFill>
                  <a:srgbClr val="C00000"/>
                </a:solidFill>
              </a:rPr>
              <a:t>Hindu culture and tradition.</a:t>
            </a:r>
          </a:p>
          <a:p>
            <a:pPr marL="0" indent="0" algn="ctr">
              <a:buNone/>
            </a:pPr>
            <a:r>
              <a:rPr lang="en-GB" sz="3600" b="1" dirty="0">
                <a:solidFill>
                  <a:srgbClr val="C00000"/>
                </a:solidFill>
              </a:rPr>
              <a:t>They say they are protecting</a:t>
            </a:r>
          </a:p>
          <a:p>
            <a:pPr marL="0" indent="0" algn="ctr">
              <a:buNone/>
            </a:pPr>
            <a:r>
              <a:rPr lang="en-GB" dirty="0">
                <a:solidFill>
                  <a:srgbClr val="C00000"/>
                </a:solidFill>
              </a:rPr>
              <a:t> </a:t>
            </a:r>
          </a:p>
        </p:txBody>
      </p:sp>
      <p:pic>
        <p:nvPicPr>
          <p:cNvPr id="4" name="Picture 3"/>
          <p:cNvPicPr>
            <a:picLocks noChangeAspect="1"/>
          </p:cNvPicPr>
          <p:nvPr/>
        </p:nvPicPr>
        <p:blipFill>
          <a:blip r:embed="rId3"/>
          <a:stretch>
            <a:fillRect/>
          </a:stretch>
        </p:blipFill>
        <p:spPr>
          <a:xfrm>
            <a:off x="6660232" y="846138"/>
            <a:ext cx="1440160" cy="959294"/>
          </a:xfrm>
          <a:prstGeom prst="rect">
            <a:avLst/>
          </a:prstGeom>
        </p:spPr>
      </p:pic>
    </p:spTree>
    <p:extLst>
      <p:ext uri="{BB962C8B-B14F-4D97-AF65-F5344CB8AC3E}">
        <p14:creationId xmlns:p14="http://schemas.microsoft.com/office/powerpoint/2010/main" val="633286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dirty="0">
                <a:solidFill>
                  <a:srgbClr val="C00000"/>
                </a:solidFill>
              </a:rPr>
              <a:t>Put Manjula Pradeep’s sentence in order:</a:t>
            </a:r>
          </a:p>
        </p:txBody>
      </p:sp>
      <p:sp>
        <p:nvSpPr>
          <p:cNvPr id="3" name="Content Placeholder 2"/>
          <p:cNvSpPr>
            <a:spLocks noGrp="1"/>
          </p:cNvSpPr>
          <p:nvPr>
            <p:ph idx="1"/>
          </p:nvPr>
        </p:nvSpPr>
        <p:spPr>
          <a:xfrm>
            <a:off x="457200" y="1340768"/>
            <a:ext cx="8229600" cy="5328592"/>
          </a:xfrm>
        </p:spPr>
        <p:txBody>
          <a:bodyPr>
            <a:normAutofit fontScale="92500" lnSpcReduction="10000"/>
          </a:bodyPr>
          <a:lstStyle/>
          <a:p>
            <a:pPr marL="0" indent="0" algn="ctr">
              <a:buNone/>
            </a:pPr>
            <a:r>
              <a:rPr lang="en-GB" sz="3600" b="1" dirty="0">
                <a:solidFill>
                  <a:srgbClr val="002060"/>
                </a:solidFill>
              </a:rPr>
              <a:t>these people</a:t>
            </a:r>
          </a:p>
          <a:p>
            <a:pPr marL="0" indent="0" algn="ctr">
              <a:buNone/>
            </a:pPr>
            <a:endParaRPr lang="en-GB" sz="3600" b="1" dirty="0">
              <a:solidFill>
                <a:srgbClr val="002060"/>
              </a:solidFill>
            </a:endParaRPr>
          </a:p>
          <a:p>
            <a:pPr marL="0" indent="0" algn="ctr">
              <a:buNone/>
            </a:pPr>
            <a:r>
              <a:rPr lang="en-GB" sz="3600" b="1" dirty="0">
                <a:solidFill>
                  <a:srgbClr val="002060"/>
                </a:solidFill>
              </a:rPr>
              <a:t>the country.</a:t>
            </a:r>
          </a:p>
          <a:p>
            <a:pPr marL="0" indent="0" algn="ctr">
              <a:buNone/>
            </a:pPr>
            <a:endParaRPr lang="en-GB" sz="3600" b="1" dirty="0">
              <a:solidFill>
                <a:srgbClr val="002060"/>
              </a:solidFill>
            </a:endParaRPr>
          </a:p>
          <a:p>
            <a:pPr marL="0" indent="0" algn="ctr">
              <a:buNone/>
            </a:pPr>
            <a:r>
              <a:rPr lang="en-GB" sz="3600" b="1" dirty="0">
                <a:solidFill>
                  <a:srgbClr val="002060"/>
                </a:solidFill>
              </a:rPr>
              <a:t>want</a:t>
            </a:r>
          </a:p>
          <a:p>
            <a:pPr marL="0" indent="0" algn="ctr">
              <a:buNone/>
            </a:pPr>
            <a:endParaRPr lang="en-GB" sz="3600" b="1" dirty="0">
              <a:solidFill>
                <a:srgbClr val="002060"/>
              </a:solidFill>
            </a:endParaRPr>
          </a:p>
          <a:p>
            <a:pPr marL="0" indent="0" algn="ctr">
              <a:buNone/>
            </a:pPr>
            <a:r>
              <a:rPr lang="en-GB" sz="3600" b="1" dirty="0">
                <a:solidFill>
                  <a:srgbClr val="002060"/>
                </a:solidFill>
              </a:rPr>
              <a:t>We do not</a:t>
            </a:r>
          </a:p>
          <a:p>
            <a:pPr marL="0" indent="0" algn="ctr">
              <a:buNone/>
            </a:pPr>
            <a:endParaRPr lang="en-GB" sz="3600" b="1" dirty="0">
              <a:solidFill>
                <a:srgbClr val="002060"/>
              </a:solidFill>
            </a:endParaRPr>
          </a:p>
          <a:p>
            <a:pPr marL="0" indent="0" algn="ctr">
              <a:buNone/>
            </a:pPr>
            <a:r>
              <a:rPr lang="en-GB" sz="3600" b="1" dirty="0">
                <a:solidFill>
                  <a:srgbClr val="002060"/>
                </a:solidFill>
              </a:rPr>
              <a:t>to control</a:t>
            </a:r>
          </a:p>
          <a:p>
            <a:pPr marL="0" indent="0" algn="ctr">
              <a:buNone/>
            </a:pPr>
            <a:endParaRPr lang="en-GB" dirty="0">
              <a:solidFill>
                <a:srgbClr val="C00000"/>
              </a:solidFill>
            </a:endParaRPr>
          </a:p>
          <a:p>
            <a:pPr marL="0" indent="0">
              <a:buNone/>
            </a:pPr>
            <a:endParaRPr lang="en-GB" dirty="0"/>
          </a:p>
        </p:txBody>
      </p:sp>
    </p:spTree>
    <p:extLst>
      <p:ext uri="{BB962C8B-B14F-4D97-AF65-F5344CB8AC3E}">
        <p14:creationId xmlns:p14="http://schemas.microsoft.com/office/powerpoint/2010/main" val="14827806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2053</TotalTime>
  <Words>763</Words>
  <Application>Microsoft Office PowerPoint</Application>
  <PresentationFormat>On-screen Show (4:3)</PresentationFormat>
  <Paragraphs>103</Paragraphs>
  <Slides>12</Slides>
  <Notes>10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India’s women march</vt:lpstr>
      <vt:lpstr>This lesson:</vt:lpstr>
      <vt:lpstr>m</vt:lpstr>
      <vt:lpstr>Match:</vt:lpstr>
      <vt:lpstr>Read the first part of the article in 10 seconds and answer the questions:</vt:lpstr>
      <vt:lpstr>PowerPoint Presentation</vt:lpstr>
      <vt:lpstr>Read the text again and answer the questions:</vt:lpstr>
      <vt:lpstr>Manjula Pradeep is a dalit leader. Put what she says in order:</vt:lpstr>
      <vt:lpstr>Put Manjula Pradeep’s sentence in order:</vt:lpstr>
      <vt:lpstr>Make a list of the ways you think men sometimes control women’s lives:</vt:lpstr>
      <vt:lpstr>Write a slogan to help women:</vt:lpstr>
      <vt:lpstr>Homework</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Slavery</dc:title>
  <dc:creator>Linda Ruas</dc:creator>
  <cp:lastModifiedBy>Linda Ruas</cp:lastModifiedBy>
  <cp:revision>137</cp:revision>
  <dcterms:created xsi:type="dcterms:W3CDTF">2016-10-29T11:29:13Z</dcterms:created>
  <dcterms:modified xsi:type="dcterms:W3CDTF">2017-04-08T16:32:20Z</dcterms:modified>
</cp:coreProperties>
</file>